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9519-461C-074D-AC51-EE9BA3F2B354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868B-3C55-5F46-B4D9-939529298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1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9519-461C-074D-AC51-EE9BA3F2B354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868B-3C55-5F46-B4D9-939529298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4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9519-461C-074D-AC51-EE9BA3F2B354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868B-3C55-5F46-B4D9-939529298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9519-461C-074D-AC51-EE9BA3F2B354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868B-3C55-5F46-B4D9-939529298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9519-461C-074D-AC51-EE9BA3F2B354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868B-3C55-5F46-B4D9-939529298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2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9519-461C-074D-AC51-EE9BA3F2B354}" type="datetimeFigureOut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868B-3C55-5F46-B4D9-939529298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4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9519-461C-074D-AC51-EE9BA3F2B354}" type="datetimeFigureOut">
              <a:rPr lang="en-US" smtClean="0"/>
              <a:t>10/9/14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868B-3C55-5F46-B4D9-939529298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61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9519-461C-074D-AC51-EE9BA3F2B354}" type="datetimeFigureOut">
              <a:rPr lang="en-US" smtClean="0"/>
              <a:t>10/9/14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868B-3C55-5F46-B4D9-939529298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9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9519-461C-074D-AC51-EE9BA3F2B354}" type="datetimeFigureOut">
              <a:rPr lang="en-US" smtClean="0"/>
              <a:t>10/9/14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868B-3C55-5F46-B4D9-939529298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4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9519-461C-074D-AC51-EE9BA3F2B354}" type="datetimeFigureOut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868B-3C55-5F46-B4D9-939529298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9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9519-461C-074D-AC51-EE9BA3F2B354}" type="datetimeFigureOut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868B-3C55-5F46-B4D9-939529298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0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89519-461C-074D-AC51-EE9BA3F2B354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5868B-3C55-5F46-B4D9-9395292989D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UT_GHS_seal_orange_transparent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31" y="5361216"/>
            <a:ext cx="1511269" cy="149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2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778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OCEAN</a:t>
            </a:r>
            <a:br>
              <a:rPr lang="en-US" dirty="0" smtClean="0"/>
            </a:br>
            <a:r>
              <a:rPr lang="en-US" b="1" dirty="0"/>
              <a:t>O</a:t>
            </a:r>
            <a:r>
              <a:rPr lang="en-US" dirty="0"/>
              <a:t>pportunities for </a:t>
            </a:r>
            <a:r>
              <a:rPr lang="en-US" b="1" dirty="0"/>
              <a:t>C</a:t>
            </a:r>
            <a:r>
              <a:rPr lang="en-US" dirty="0"/>
              <a:t>areers through </a:t>
            </a:r>
            <a:r>
              <a:rPr lang="en-US" b="1" dirty="0"/>
              <a:t>E</a:t>
            </a:r>
            <a:r>
              <a:rPr lang="en-US" dirty="0"/>
              <a:t>xperience, </a:t>
            </a:r>
            <a:r>
              <a:rPr lang="en-US" b="1" dirty="0"/>
              <a:t>A</a:t>
            </a:r>
            <a:r>
              <a:rPr lang="en-US" dirty="0"/>
              <a:t>dvice and </a:t>
            </a:r>
            <a:r>
              <a:rPr lang="en-US" b="1" dirty="0"/>
              <a:t>N</a:t>
            </a:r>
            <a:r>
              <a:rPr lang="en-US" dirty="0"/>
              <a:t>etworking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47777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Overview of a project in</a:t>
            </a:r>
            <a:r>
              <a:rPr lang="en-US" smtClean="0"/>
              <a:t>-progress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4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principles </a:t>
            </a:r>
            <a:r>
              <a:rPr lang="en-US" dirty="0"/>
              <a:t>for </a:t>
            </a:r>
            <a:r>
              <a:rPr lang="en-US" dirty="0" smtClean="0"/>
              <a:t>success</a:t>
            </a:r>
            <a:endParaRPr lang="en-US" dirty="0"/>
          </a:p>
          <a:p>
            <a:r>
              <a:rPr lang="en-US" dirty="0"/>
              <a:t>L</a:t>
            </a:r>
            <a:r>
              <a:rPr lang="en-US" dirty="0" smtClean="0"/>
              <a:t>essons learned</a:t>
            </a:r>
          </a:p>
          <a:p>
            <a:r>
              <a:rPr lang="en-US" dirty="0"/>
              <a:t>M</a:t>
            </a:r>
            <a:r>
              <a:rPr lang="en-US" dirty="0" smtClean="0"/>
              <a:t>aterials developed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35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NIH funding was available, so it began as a grant application</a:t>
            </a:r>
          </a:p>
          <a:p>
            <a:r>
              <a:rPr lang="en-US" dirty="0" smtClean="0"/>
              <a:t>Recognition that fewer than 20% of our graduate students and postdocs end up in the academic careers that is their training ground</a:t>
            </a:r>
          </a:p>
          <a:p>
            <a:r>
              <a:rPr lang="en-US" dirty="0" smtClean="0"/>
              <a:t>Recognition that most of the talent that we train never develop ties to the area that would help to retain them in the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6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</a:t>
            </a:r>
            <a:r>
              <a:rPr lang="en-US" dirty="0" smtClean="0"/>
              <a:t>nitiated as a collaboration between the UTHSC CGHS, Memphis </a:t>
            </a:r>
            <a:r>
              <a:rPr lang="en-US" dirty="0" err="1" smtClean="0"/>
              <a:t>BioWorks</a:t>
            </a:r>
            <a:r>
              <a:rPr lang="en-US" dirty="0" smtClean="0"/>
              <a:t> Foundation, and </a:t>
            </a:r>
            <a:r>
              <a:rPr lang="en-US" dirty="0" err="1" smtClean="0"/>
              <a:t>PeopleFirst</a:t>
            </a:r>
            <a:r>
              <a:rPr lang="en-US" dirty="0" smtClean="0"/>
              <a:t> Partnership</a:t>
            </a:r>
          </a:p>
          <a:p>
            <a:r>
              <a:rPr lang="en-US" dirty="0" smtClean="0"/>
              <a:t>Goals are </a:t>
            </a:r>
            <a:r>
              <a:rPr lang="en-US" dirty="0"/>
              <a:t>to identify, implement and export strategies that can create </a:t>
            </a:r>
            <a:r>
              <a:rPr lang="en-US" dirty="0" smtClean="0"/>
              <a:t>enhanced awareness </a:t>
            </a:r>
            <a:r>
              <a:rPr lang="en-US" dirty="0"/>
              <a:t>of the variety of regional and global biomedical research careers, and provide trainees with </a:t>
            </a:r>
            <a:r>
              <a:rPr lang="en-US" dirty="0" smtClean="0"/>
              <a:t>the tools </a:t>
            </a:r>
            <a:r>
              <a:rPr lang="en-US" dirty="0"/>
              <a:t>and connections to successfully enter these </a:t>
            </a:r>
            <a:r>
              <a:rPr lang="en-US" dirty="0" smtClean="0"/>
              <a:t>careers</a:t>
            </a:r>
          </a:p>
          <a:p>
            <a:r>
              <a:rPr lang="en-US" dirty="0" smtClean="0"/>
              <a:t>Hypothesis-driven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7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of 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Awareness – take the blinders off</a:t>
            </a:r>
          </a:p>
          <a:p>
            <a:r>
              <a:rPr lang="en-US" dirty="0" smtClean="0"/>
              <a:t>Networking and Community Engagement – connections to the employment and social community </a:t>
            </a:r>
          </a:p>
          <a:p>
            <a:r>
              <a:rPr lang="en-US" dirty="0" smtClean="0"/>
              <a:t>Build Skills – provide the skills necessary to pursue a career 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99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3210"/>
            <a:ext cx="9123025" cy="635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81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#1 -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Hypothesis:  targeted </a:t>
            </a:r>
            <a:r>
              <a:rPr lang="en-US" dirty="0"/>
              <a:t>exposure to alternative </a:t>
            </a:r>
            <a:r>
              <a:rPr lang="en-US" dirty="0" smtClean="0"/>
              <a:t>career options </a:t>
            </a:r>
            <a:r>
              <a:rPr lang="en-US" dirty="0"/>
              <a:t>will result in a more fully developed individual development plan, increased </a:t>
            </a:r>
            <a:r>
              <a:rPr lang="en-US" dirty="0" smtClean="0"/>
              <a:t>satisfaction with </a:t>
            </a:r>
            <a:r>
              <a:rPr lang="en-US" dirty="0"/>
              <a:t>career direction, and greater diversity in initial career </a:t>
            </a:r>
            <a:r>
              <a:rPr lang="en-US" dirty="0" smtClean="0"/>
              <a:t>choices.</a:t>
            </a:r>
          </a:p>
          <a:p>
            <a:pPr lvl="1"/>
            <a:r>
              <a:rPr lang="en-US" dirty="0" smtClean="0"/>
              <a:t>Exposure to career options</a:t>
            </a:r>
          </a:p>
          <a:p>
            <a:pPr lvl="1"/>
            <a:r>
              <a:rPr lang="en-US" dirty="0" smtClean="0"/>
              <a:t>Career development tools</a:t>
            </a:r>
          </a:p>
          <a:p>
            <a:pPr lvl="1"/>
            <a:r>
              <a:rPr lang="en-US" dirty="0" smtClean="0"/>
              <a:t>On-on-one case management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320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Aim #2 – Networking and Community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Hypothesis:  orchestrated networking </a:t>
            </a:r>
            <a:r>
              <a:rPr lang="en-US" dirty="0"/>
              <a:t>and community engagement </a:t>
            </a:r>
            <a:r>
              <a:rPr lang="en-US" dirty="0" smtClean="0"/>
              <a:t>will </a:t>
            </a:r>
            <a:r>
              <a:rPr lang="en-US" dirty="0"/>
              <a:t>result in an increased number of trainees identifying career paths in </a:t>
            </a:r>
            <a:r>
              <a:rPr lang="en-US" dirty="0" smtClean="0"/>
              <a:t>both public </a:t>
            </a:r>
            <a:r>
              <a:rPr lang="en-US" dirty="0"/>
              <a:t>and private non-academic research and biomedical positions </a:t>
            </a:r>
            <a:r>
              <a:rPr lang="en-US" dirty="0" smtClean="0"/>
              <a:t>or </a:t>
            </a:r>
            <a:r>
              <a:rPr lang="en-US" dirty="0"/>
              <a:t>public sector health </a:t>
            </a:r>
            <a:r>
              <a:rPr lang="en-US" dirty="0" smtClean="0"/>
              <a:t>services research </a:t>
            </a:r>
            <a:r>
              <a:rPr lang="en-US" dirty="0"/>
              <a:t>and management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Lunch ‘n’ </a:t>
            </a:r>
            <a:r>
              <a:rPr lang="en-US" dirty="0" smtClean="0"/>
              <a:t>Learn </a:t>
            </a:r>
            <a:r>
              <a:rPr lang="en-US" dirty="0"/>
              <a:t>informative networking experiences</a:t>
            </a:r>
            <a:endParaRPr lang="en-US" dirty="0" smtClean="0"/>
          </a:p>
          <a:p>
            <a:pPr lvl="1"/>
            <a:r>
              <a:rPr lang="en-US" dirty="0"/>
              <a:t>New Memphis Fellows </a:t>
            </a:r>
            <a:r>
              <a:rPr lang="en-US" dirty="0" smtClean="0"/>
              <a:t>Program</a:t>
            </a:r>
          </a:p>
          <a:p>
            <a:pPr lvl="1"/>
            <a:r>
              <a:rPr lang="en-US" dirty="0" smtClean="0"/>
              <a:t>One-on-one cases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84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#3 – Build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18989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Hypothesis:  </a:t>
            </a:r>
            <a:r>
              <a:rPr lang="en-US" dirty="0"/>
              <a:t>short, focused periods of </a:t>
            </a:r>
            <a:r>
              <a:rPr lang="en-US" dirty="0" smtClean="0"/>
              <a:t>shadowing internships </a:t>
            </a:r>
            <a:r>
              <a:rPr lang="en-US" dirty="0"/>
              <a:t>and experiential learning with local industry for both trainees and their mentors </a:t>
            </a:r>
            <a:r>
              <a:rPr lang="en-US" dirty="0" smtClean="0"/>
              <a:t>will establish </a:t>
            </a:r>
            <a:r>
              <a:rPr lang="en-US" dirty="0"/>
              <a:t>and strengthen partnerships and non-University affiliations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facilitate opportunities for </a:t>
            </a:r>
            <a:r>
              <a:rPr lang="en-US" dirty="0" smtClean="0"/>
              <a:t>trainees </a:t>
            </a:r>
            <a:r>
              <a:rPr lang="en-US" dirty="0"/>
              <a:t>to spend focused periods of time with professionals in private </a:t>
            </a:r>
            <a:r>
              <a:rPr lang="en-US" dirty="0" smtClean="0"/>
              <a:t>sector research</a:t>
            </a:r>
            <a:r>
              <a:rPr lang="en-US" dirty="0"/>
              <a:t>, product development, management and marketing as well as public sector professionals </a:t>
            </a:r>
            <a:r>
              <a:rPr lang="en-US" dirty="0" smtClean="0"/>
              <a:t>in health </a:t>
            </a:r>
            <a:r>
              <a:rPr lang="en-US" dirty="0"/>
              <a:t>service administration and </a:t>
            </a:r>
            <a:r>
              <a:rPr lang="en-US" dirty="0" smtClean="0"/>
              <a:t>research</a:t>
            </a:r>
          </a:p>
          <a:p>
            <a:pPr lvl="1"/>
            <a:r>
              <a:rPr lang="en-US" dirty="0"/>
              <a:t>identify </a:t>
            </a:r>
            <a:r>
              <a:rPr lang="en-US" dirty="0" smtClean="0"/>
              <a:t>key principles </a:t>
            </a:r>
            <a:r>
              <a:rPr lang="en-US" dirty="0"/>
              <a:t>necessary for enduring partnerships that lead to non-academic career paths for trainees</a:t>
            </a:r>
          </a:p>
        </p:txBody>
      </p:sp>
    </p:spTree>
    <p:extLst>
      <p:ext uri="{BB962C8B-B14F-4D97-AF65-F5344CB8AC3E}">
        <p14:creationId xmlns:p14="http://schemas.microsoft.com/office/powerpoint/2010/main" val="3203459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Codes</a:t>
            </a:r>
            <a:r>
              <a:rPr lang="en-US" dirty="0"/>
              <a:t>-</a:t>
            </a:r>
            <a:r>
              <a:rPr lang="en-US" dirty="0" smtClean="0"/>
              <a:t>to-theory model </a:t>
            </a:r>
            <a:r>
              <a:rPr lang="en-US" dirty="0"/>
              <a:t>for qualitative analysis of diversity of career plans, career satisfaction, perception of options</a:t>
            </a:r>
            <a:r>
              <a:rPr lang="en-US" dirty="0" smtClean="0"/>
              <a:t>, and attitudes </a:t>
            </a:r>
          </a:p>
          <a:p>
            <a:r>
              <a:rPr lang="en-US" dirty="0" smtClean="0"/>
              <a:t>Success </a:t>
            </a:r>
            <a:r>
              <a:rPr lang="en-US" dirty="0"/>
              <a:t>metric for trainees will include factors such as time to employment, salary</a:t>
            </a:r>
            <a:r>
              <a:rPr lang="en-US" dirty="0" smtClean="0"/>
              <a:t>, local </a:t>
            </a:r>
            <a:r>
              <a:rPr lang="en-US" dirty="0"/>
              <a:t>vs. non-local position, and degree of satisfaction with their career </a:t>
            </a:r>
            <a:r>
              <a:rPr lang="en-US" dirty="0" smtClean="0"/>
              <a:t>choice</a:t>
            </a:r>
          </a:p>
          <a:p>
            <a:r>
              <a:rPr lang="en-US" dirty="0"/>
              <a:t>The success metric </a:t>
            </a:r>
            <a:r>
              <a:rPr lang="en-US" dirty="0" smtClean="0"/>
              <a:t>for mentors </a:t>
            </a:r>
            <a:r>
              <a:rPr lang="en-US" dirty="0"/>
              <a:t>will include factors such as support for trainees within the program, new connections to </a:t>
            </a:r>
            <a:r>
              <a:rPr lang="en-US" dirty="0" smtClean="0"/>
              <a:t>local industry</a:t>
            </a:r>
            <a:r>
              <a:rPr lang="en-US" dirty="0"/>
              <a:t>, and the addition of commercially viable programs to their research portfolio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13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468</Words>
  <Application>Microsoft Macintosh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OCEAN Opportunities for Careers through Experience, Advice and Networking</vt:lpstr>
      <vt:lpstr>Impetus</vt:lpstr>
      <vt:lpstr>Project Features</vt:lpstr>
      <vt:lpstr>Aims of the Project</vt:lpstr>
      <vt:lpstr>PowerPoint Presentation</vt:lpstr>
      <vt:lpstr>Aim #1 - Awareness</vt:lpstr>
      <vt:lpstr>Aim #2 – Networking and Community Engagement</vt:lpstr>
      <vt:lpstr>Aim #3 – Build Skills</vt:lpstr>
      <vt:lpstr>Evaluation</vt:lpstr>
      <vt:lpstr>Dissemination</vt:lpstr>
    </vt:vector>
  </TitlesOfParts>
  <Company>U Tenn Hlth Sci Ctr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 Thomason</dc:creator>
  <cp:lastModifiedBy>Donald Thomason</cp:lastModifiedBy>
  <cp:revision>17</cp:revision>
  <dcterms:created xsi:type="dcterms:W3CDTF">2014-10-09T02:23:48Z</dcterms:created>
  <dcterms:modified xsi:type="dcterms:W3CDTF">2014-10-09T14:53:24Z</dcterms:modified>
</cp:coreProperties>
</file>